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80" r:id="rId2"/>
    <p:sldId id="272" r:id="rId3"/>
    <p:sldId id="273" r:id="rId4"/>
    <p:sldId id="281" r:id="rId5"/>
    <p:sldId id="285" r:id="rId6"/>
    <p:sldId id="286" r:id="rId7"/>
    <p:sldId id="287" r:id="rId8"/>
    <p:sldId id="295" r:id="rId9"/>
    <p:sldId id="294" r:id="rId10"/>
    <p:sldId id="290" r:id="rId11"/>
    <p:sldId id="277" r:id="rId12"/>
    <p:sldId id="276" r:id="rId13"/>
    <p:sldId id="275" r:id="rId14"/>
    <p:sldId id="278" r:id="rId15"/>
    <p:sldId id="289" r:id="rId16"/>
    <p:sldId id="292" r:id="rId17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 Rojas" initials="DR" lastIdx="9" clrIdx="0">
    <p:extLst>
      <p:ext uri="{19B8F6BF-5375-455C-9EA6-DF929625EA0E}">
        <p15:presenceInfo xmlns:p15="http://schemas.microsoft.com/office/powerpoint/2012/main" userId="d7639b083d8ebea2" providerId="Windows Live"/>
      </p:ext>
    </p:extLst>
  </p:cmAuthor>
  <p:cmAuthor id="2" name="Evelyn Vargas" initials="EV" lastIdx="6" clrIdx="1">
    <p:extLst>
      <p:ext uri="{19B8F6BF-5375-455C-9EA6-DF929625EA0E}">
        <p15:presenceInfo xmlns:p15="http://schemas.microsoft.com/office/powerpoint/2012/main" userId="a9ac1d77d895733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EB1576"/>
    <a:srgbClr val="E35A1D"/>
    <a:srgbClr val="BA2A50"/>
    <a:srgbClr val="5EA495"/>
    <a:srgbClr val="28DA63"/>
    <a:srgbClr val="FF9966"/>
    <a:srgbClr val="F29D5E"/>
    <a:srgbClr val="71E7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4" autoAdjust="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8T10:12:17.130" idx="9">
    <p:pos x="5760" y="572"/>
    <p:text>Nos faltaría una página con las citas de las pacientes!! Y estamos!!</p:text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1051B-58E7-4EE2-85BC-767BE37F0837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3254C-3720-46C3-BF02-7E8FE37DD489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3A8BA-D2B0-4AF2-87B1-7D9C6DC6D369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4815F-472C-4088-8200-BE98B711680C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B72D5-5ACE-426A-A539-B3AA07573502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A2582-66F5-4552-A265-30FC2C1AD04D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ADEB3-C4BB-4544-B717-F088123D8A98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A9AA8-6619-4482-A374-E5B2D333766E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515C1-85E1-42F2-BF94-850AE6291454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27005-EE22-4130-A123-46882E46F517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0FCF0-1842-4621-8029-DA06B07A1B3B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BB0E5-4A02-4A47-B302-12C34A658A31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n-US" altLang="es-CL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n-US" alt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AC515C1-85E1-42F2-BF94-850AE6291454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Relationship Id="rId9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7" descr="C:\Users\Usuario\Downloads\Afiche Yo Mujer 48x35cm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 descr="\\SECRETARIA\Users\Public\Servidor\A. SECRETARÏA\Varios\LOGO\Logo sin fon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7" y="1736258"/>
            <a:ext cx="2357454" cy="2335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4150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3491" y="476672"/>
            <a:ext cx="7158869" cy="576064"/>
          </a:xfrm>
        </p:spPr>
        <p:txBody>
          <a:bodyPr/>
          <a:lstStyle/>
          <a:p>
            <a:r>
              <a:rPr lang="es-CL" dirty="0">
                <a:solidFill>
                  <a:srgbClr val="FF33CC"/>
                </a:solidFill>
              </a:rPr>
              <a:t>Talleres Online en tiempos de Pandemia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>
          <a:xfrm>
            <a:off x="629840" y="1556792"/>
            <a:ext cx="4878264" cy="4312196"/>
          </a:xfrm>
        </p:spPr>
        <p:txBody>
          <a:bodyPr/>
          <a:lstStyle/>
          <a:p>
            <a:r>
              <a:rPr lang="es-CL" dirty="0" smtClean="0"/>
              <a:t>-</a:t>
            </a:r>
            <a:r>
              <a:rPr lang="es-CL" dirty="0"/>
              <a:t>Taller de Sexualidad por </a:t>
            </a:r>
            <a:r>
              <a:rPr lang="es-CL" dirty="0" smtClean="0"/>
              <a:t>Zoom</a:t>
            </a:r>
          </a:p>
          <a:p>
            <a:endParaRPr lang="es-ES" dirty="0"/>
          </a:p>
          <a:p>
            <a:endParaRPr lang="es-ES" dirty="0" smtClean="0"/>
          </a:p>
          <a:p>
            <a:endParaRPr lang="es-CL" dirty="0"/>
          </a:p>
          <a:p>
            <a:r>
              <a:rPr lang="es-CL" dirty="0"/>
              <a:t>-Taller de Redes de Apoyo, por </a:t>
            </a:r>
            <a:r>
              <a:rPr lang="es-CL" dirty="0" smtClean="0"/>
              <a:t>Zoom</a:t>
            </a:r>
          </a:p>
          <a:p>
            <a:endParaRPr lang="es-ES" dirty="0"/>
          </a:p>
          <a:p>
            <a:endParaRPr lang="es-ES" dirty="0" smtClean="0"/>
          </a:p>
          <a:p>
            <a:endParaRPr lang="es-CL" dirty="0"/>
          </a:p>
          <a:p>
            <a:r>
              <a:rPr lang="es-CL" dirty="0" smtClean="0"/>
              <a:t>-Taller de Atención y memoria por Zoom</a:t>
            </a:r>
          </a:p>
          <a:p>
            <a:endParaRPr lang="es-ES" dirty="0"/>
          </a:p>
          <a:p>
            <a:endParaRPr lang="es-ES" dirty="0" smtClean="0"/>
          </a:p>
          <a:p>
            <a:endParaRPr lang="es-CL" dirty="0" smtClean="0"/>
          </a:p>
          <a:p>
            <a:r>
              <a:rPr lang="es-ES" dirty="0" smtClean="0"/>
              <a:t>-Taller de GES-AUGE por Live de Facebook</a:t>
            </a:r>
            <a:endParaRPr lang="es-CL" dirty="0"/>
          </a:p>
          <a:p>
            <a:r>
              <a:rPr lang="es-CL" dirty="0"/>
              <a:t> 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448" y="1289864"/>
            <a:ext cx="1768156" cy="176815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63197"/>
            <a:ext cx="2016224" cy="201622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652" y="2760703"/>
            <a:ext cx="1475387" cy="147538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48" y="3324703"/>
            <a:ext cx="1426504" cy="253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62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5"/>
            <a:ext cx="7903790" cy="1325563"/>
          </a:xfrm>
        </p:spPr>
        <p:txBody>
          <a:bodyPr>
            <a:normAutofit/>
          </a:bodyPr>
          <a:lstStyle/>
          <a:p>
            <a:r>
              <a:rPr lang="es-CL" sz="3800" dirty="0" smtClean="0">
                <a:ln>
                  <a:noFill/>
                </a:ln>
                <a:solidFill>
                  <a:srgbClr val="FF33CC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s-CL" sz="3800" dirty="0">
                <a:ln>
                  <a:noFill/>
                </a:ln>
                <a:solidFill>
                  <a:srgbClr val="FF33CC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Talleres y </a:t>
            </a:r>
            <a:r>
              <a:rPr lang="es-CL" sz="3800" dirty="0" smtClean="0">
                <a:ln>
                  <a:noFill/>
                </a:ln>
                <a:solidFill>
                  <a:srgbClr val="FF33CC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Charlas en Corporación </a:t>
            </a:r>
            <a:endParaRPr lang="es-CL" sz="3800" dirty="0">
              <a:ln>
                <a:noFill/>
              </a:ln>
              <a:solidFill>
                <a:srgbClr val="FF33CC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51520" y="1700808"/>
            <a:ext cx="777854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CL" sz="2000" dirty="0">
              <a:solidFill>
                <a:srgbClr val="FF3399"/>
              </a:solidFill>
            </a:endParaRPr>
          </a:p>
          <a:p>
            <a:r>
              <a:rPr 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Terapias </a:t>
            </a: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Individuales </a:t>
            </a:r>
            <a:r>
              <a:rPr 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Psicología </a:t>
            </a:r>
          </a:p>
          <a:p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Charla de Nutrición</a:t>
            </a:r>
          </a:p>
          <a:p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Charla Preguntas al Oncólogo</a:t>
            </a:r>
          </a:p>
          <a:p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Charla Mi Vida después del Cáncer (Versión Médica y Psicológica)</a:t>
            </a:r>
          </a:p>
          <a:p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Charla Cáncer de Mama, una patología GES</a:t>
            </a:r>
          </a:p>
          <a:p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Redes de Apoyo</a:t>
            </a:r>
          </a:p>
          <a:p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Taller de Sexualidad</a:t>
            </a:r>
          </a:p>
          <a:p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Taller de Redes de Apoyo</a:t>
            </a:r>
          </a:p>
          <a:p>
            <a:endParaRPr lang="es-CL" sz="2000" dirty="0">
              <a:solidFill>
                <a:srgbClr val="FF3399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060" y="5660532"/>
            <a:ext cx="793537" cy="784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57" y="1690688"/>
            <a:ext cx="2483768" cy="186282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869160"/>
            <a:ext cx="2521956" cy="18914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3 Rectángulo"/>
          <p:cNvSpPr>
            <a:spLocks noChangeArrowheads="1"/>
          </p:cNvSpPr>
          <p:nvPr/>
        </p:nvSpPr>
        <p:spPr bwMode="auto">
          <a:xfrm>
            <a:off x="1115616" y="382283"/>
            <a:ext cx="20882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Yoga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1654" y="382283"/>
            <a:ext cx="2611405" cy="195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7 Rectángulo"/>
          <p:cNvSpPr>
            <a:spLocks noChangeArrowheads="1"/>
          </p:cNvSpPr>
          <p:nvPr/>
        </p:nvSpPr>
        <p:spPr bwMode="auto">
          <a:xfrm>
            <a:off x="755576" y="2708920"/>
            <a:ext cx="53285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Charla para hijos: “Mi mamá está enferma”</a:t>
            </a:r>
          </a:p>
        </p:txBody>
      </p:sp>
      <p:sp>
        <p:nvSpPr>
          <p:cNvPr id="29701" name="9 Rectángulo"/>
          <p:cNvSpPr>
            <a:spLocks noChangeArrowheads="1"/>
          </p:cNvSpPr>
          <p:nvPr/>
        </p:nvSpPr>
        <p:spPr bwMode="auto">
          <a:xfrm>
            <a:off x="559840" y="4797152"/>
            <a:ext cx="2644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Charla de Pareja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612024"/>
            <a:ext cx="87153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395" y="2568218"/>
            <a:ext cx="2923788" cy="21448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212082"/>
            <a:ext cx="3024336" cy="22682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8 Rectángulo"/>
          <p:cNvSpPr>
            <a:spLocks noChangeArrowheads="1"/>
          </p:cNvSpPr>
          <p:nvPr/>
        </p:nvSpPr>
        <p:spPr bwMode="auto">
          <a:xfrm>
            <a:off x="179388" y="2402114"/>
            <a:ext cx="48244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Taller </a:t>
            </a: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de Apoyo Emocional: “La enfermedad una experiencia Crecedora”</a:t>
            </a:r>
          </a:p>
        </p:txBody>
      </p:sp>
      <p:sp>
        <p:nvSpPr>
          <p:cNvPr id="28678" name="9 Rectángulo"/>
          <p:cNvSpPr>
            <a:spLocks noChangeArrowheads="1"/>
          </p:cNvSpPr>
          <p:nvPr/>
        </p:nvSpPr>
        <p:spPr bwMode="auto">
          <a:xfrm>
            <a:off x="250825" y="4581525"/>
            <a:ext cx="478368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C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Taller </a:t>
            </a:r>
            <a:r>
              <a:rPr lang="es-CL" sz="20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Chemo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US" sz="2000" dirty="0">
                <a:latin typeface="Arial" panose="020B0604020202020204" pitchFamily="34" charset="0"/>
                <a:cs typeface="Arial" panose="020B0604020202020204" pitchFamily="34" charset="0"/>
              </a:rPr>
              <a:t>“Para no perder la cabeza por el cáncer”</a:t>
            </a:r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7360" y="4863227"/>
            <a:ext cx="2559149" cy="191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6632"/>
            <a:ext cx="101123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0826" y="1445622"/>
            <a:ext cx="4752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Taller de Técnicas de manejo del estrés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721" y="2608079"/>
            <a:ext cx="2656441" cy="19923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14982"/>
            <a:ext cx="2483723" cy="197921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s-CL" sz="3800" dirty="0">
                <a:ln>
                  <a:noFill/>
                </a:ln>
                <a:solidFill>
                  <a:srgbClr val="FF33CC"/>
                </a:solidFill>
                <a:effectLst/>
                <a:latin typeface="Tahoma" pitchFamily="34" charset="0"/>
                <a:ea typeface="+mn-ea"/>
                <a:cs typeface="Arial" charset="0"/>
              </a:rPr>
              <a:t>Material de Apoyo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39552" y="1628800"/>
            <a:ext cx="3528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Manual de Apoyo Emocional</a:t>
            </a: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Manual de los Cuidados del Brazo</a:t>
            </a: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Manual Nutrición</a:t>
            </a: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Libro: Mil Preguntas sobre el Cáncer de Mama</a:t>
            </a: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Libro: El Nuevo Significado de la Vida</a:t>
            </a:r>
          </a:p>
          <a:p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Libro: La Vivencia Emocional en Cáncer de mama</a:t>
            </a:r>
          </a:p>
          <a:p>
            <a:endParaRPr lang="es-CL" dirty="0">
              <a:solidFill>
                <a:srgbClr val="FF3399"/>
              </a:solidFill>
            </a:endParaRPr>
          </a:p>
        </p:txBody>
      </p:sp>
      <p:pic>
        <p:nvPicPr>
          <p:cNvPr id="6" name="5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5979" y="4372649"/>
            <a:ext cx="1008112" cy="1365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9564" y="2914452"/>
            <a:ext cx="844527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8439" y="404664"/>
            <a:ext cx="2242033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344" y="4508599"/>
            <a:ext cx="2115911" cy="2061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4535" y="1628800"/>
            <a:ext cx="2541720" cy="250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28" y="5949280"/>
            <a:ext cx="711717" cy="70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131840" y="908720"/>
            <a:ext cx="60121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CL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Corporación Cáncer de Mama “Yo Mujer”</a:t>
            </a:r>
          </a:p>
          <a:p>
            <a:pPr>
              <a:defRPr/>
            </a:pPr>
            <a:endParaRPr lang="es-CL" sz="2400" dirty="0">
              <a:solidFill>
                <a:srgbClr val="E10B67"/>
              </a:solidFill>
              <a:latin typeface="+mj-lt"/>
            </a:endParaRPr>
          </a:p>
          <a:p>
            <a:pPr>
              <a:defRPr/>
            </a:pPr>
            <a:r>
              <a:rPr lang="es-CL" sz="2400" dirty="0">
                <a:solidFill>
                  <a:schemeClr val="bg2"/>
                </a:solidFill>
                <a:latin typeface="+mj-lt"/>
              </a:rPr>
              <a:t>De las Clar</a:t>
            </a:r>
            <a:r>
              <a:rPr lang="es-CL" sz="2400" dirty="0">
                <a:solidFill>
                  <a:srgbClr val="0070C0"/>
                </a:solidFill>
              </a:rPr>
              <a:t>www.corporacionyomujer.cl</a:t>
            </a:r>
          </a:p>
          <a:p>
            <a:pPr>
              <a:defRPr/>
            </a:pPr>
            <a:r>
              <a:rPr lang="es-CL" sz="2400" dirty="0">
                <a:solidFill>
                  <a:schemeClr val="bg2"/>
                </a:solidFill>
                <a:latin typeface="+mj-lt"/>
              </a:rPr>
              <a:t>as 0138, 2do piso. Providencia.</a:t>
            </a:r>
          </a:p>
          <a:p>
            <a:pPr>
              <a:defRPr/>
            </a:pPr>
            <a:r>
              <a:rPr lang="es-CL" sz="2400" dirty="0">
                <a:solidFill>
                  <a:schemeClr val="bg2"/>
                </a:solidFill>
                <a:latin typeface="+mj-lt"/>
              </a:rPr>
              <a:t>Te    f      </a:t>
            </a:r>
            <a:r>
              <a:rPr lang="es-CL" sz="1600" dirty="0">
                <a:solidFill>
                  <a:srgbClr val="E10B67"/>
                </a:solidFill>
              </a:rPr>
              <a:t>@</a:t>
            </a:r>
            <a:r>
              <a:rPr lang="es-CL" sz="1600" dirty="0" err="1">
                <a:solidFill>
                  <a:srgbClr val="E10B67"/>
                </a:solidFill>
              </a:rPr>
              <a:t>yomujercl</a:t>
            </a:r>
            <a:endParaRPr lang="es-CL" sz="1600" dirty="0"/>
          </a:p>
          <a:p>
            <a:pPr>
              <a:defRPr/>
            </a:pPr>
            <a:r>
              <a:rPr lang="es-CL" sz="2400" dirty="0">
                <a:solidFill>
                  <a:schemeClr val="bg2"/>
                </a:solidFill>
                <a:latin typeface="+mj-lt"/>
              </a:rPr>
              <a:t>@</a:t>
            </a:r>
            <a:endParaRPr lang="es-CL" sz="2400" dirty="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r>
              <a:rPr lang="es-ES" sz="2400" dirty="0">
                <a:solidFill>
                  <a:srgbClr val="E10B67"/>
                </a:solidFill>
                <a:latin typeface="+mj-lt"/>
              </a:rPr>
              <a:t>                </a:t>
            </a:r>
            <a:r>
              <a:rPr lang="es-ES" sz="2000" dirty="0">
                <a:solidFill>
                  <a:srgbClr val="E10B67"/>
                </a:solidFill>
                <a:latin typeface="+mj-lt"/>
              </a:rPr>
              <a:t>+569 39175459</a:t>
            </a:r>
            <a:endParaRPr lang="es-CL" sz="2000" dirty="0">
              <a:solidFill>
                <a:srgbClr val="E10B67"/>
              </a:solidFill>
              <a:latin typeface="+mj-lt"/>
            </a:endParaRPr>
          </a:p>
          <a:p>
            <a:pPr>
              <a:defRPr/>
            </a:pPr>
            <a:endParaRPr lang="es-CL" sz="2400" dirty="0">
              <a:solidFill>
                <a:srgbClr val="E10B67"/>
              </a:solidFill>
              <a:latin typeface="+mj-lt"/>
            </a:endParaRPr>
          </a:p>
          <a:p>
            <a:pPr>
              <a:defRPr/>
            </a:pPr>
            <a:endParaRPr lang="es-CL" sz="2400" dirty="0">
              <a:latin typeface="+mj-lt"/>
            </a:endParaRPr>
          </a:p>
        </p:txBody>
      </p:sp>
      <p:sp>
        <p:nvSpPr>
          <p:cNvPr id="16388" name="5 Rectángulo"/>
          <p:cNvSpPr>
            <a:spLocks noChangeArrowheads="1"/>
          </p:cNvSpPr>
          <p:nvPr/>
        </p:nvSpPr>
        <p:spPr bwMode="auto">
          <a:xfrm>
            <a:off x="4140200" y="3933825"/>
            <a:ext cx="3593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E10B67"/>
                </a:solidFill>
                <a:latin typeface="+mj-lt"/>
              </a:rPr>
              <a:t>yomujer@corporacionyomujer.cl</a:t>
            </a:r>
          </a:p>
        </p:txBody>
      </p:sp>
      <p:pic>
        <p:nvPicPr>
          <p:cNvPr id="16389" name="Picture 8" descr="http://www.decampoacampo.com/imagenes/m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3933825"/>
            <a:ext cx="43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0" descr="http://www.solylluvia.cl/imagenes/Twit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5300663"/>
            <a:ext cx="43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8 Rectángulo"/>
          <p:cNvSpPr>
            <a:spLocks noChangeArrowheads="1"/>
          </p:cNvSpPr>
          <p:nvPr/>
        </p:nvSpPr>
        <p:spPr bwMode="auto">
          <a:xfrm>
            <a:off x="4140200" y="5300663"/>
            <a:ext cx="12797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E10B67"/>
                </a:solidFill>
                <a:latin typeface="+mn-lt"/>
              </a:rPr>
              <a:t>@</a:t>
            </a:r>
            <a:r>
              <a:rPr lang="es-CL" dirty="0" err="1">
                <a:solidFill>
                  <a:srgbClr val="E10B67"/>
                </a:solidFill>
                <a:latin typeface="+mn-lt"/>
              </a:rPr>
              <a:t>yomujer</a:t>
            </a:r>
            <a:endParaRPr lang="es-CL" dirty="0">
              <a:latin typeface="+mn-lt"/>
            </a:endParaRPr>
          </a:p>
        </p:txBody>
      </p:sp>
      <p:pic>
        <p:nvPicPr>
          <p:cNvPr id="16392" name="Picture 13" descr="ANd9GcSKKSvIomUZiUAhGy2v-ndObhSyAd8BNV0pTscr61Ghnx5PXdf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4581525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Rectangle 14"/>
          <p:cNvSpPr>
            <a:spLocks noChangeArrowheads="1"/>
          </p:cNvSpPr>
          <p:nvPr/>
        </p:nvSpPr>
        <p:spPr bwMode="auto">
          <a:xfrm>
            <a:off x="4140200" y="4581525"/>
            <a:ext cx="500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L" dirty="0">
                <a:solidFill>
                  <a:srgbClr val="E10B67"/>
                </a:solidFill>
                <a:latin typeface="+mj-lt"/>
              </a:rPr>
              <a:t>Cáncer de Mama – Corporación Yo Mujer</a:t>
            </a:r>
          </a:p>
        </p:txBody>
      </p:sp>
      <p:pic>
        <p:nvPicPr>
          <p:cNvPr id="16387" name="Picture 3" descr="\\SECRETARIA\Users\Public\Servidor\A. SECRETARÏA\Varios\LOGO\Logo sin fond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071678"/>
            <a:ext cx="2643206" cy="2618770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54043"/>
            <a:ext cx="655513" cy="65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459" y="2434271"/>
            <a:ext cx="451716" cy="4429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75" y="3164582"/>
            <a:ext cx="440601" cy="44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63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257300" y="365125"/>
            <a:ext cx="7886700" cy="1325563"/>
          </a:xfrm>
        </p:spPr>
        <p:txBody>
          <a:bodyPr/>
          <a:lstStyle/>
          <a:p>
            <a:pPr algn="ctr"/>
            <a:r>
              <a:rPr lang="es-ES" dirty="0" smtClean="0"/>
              <a:t>Cita de Pacientes</a:t>
            </a:r>
            <a:endParaRPr lang="es-C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4294967295"/>
          </p:nvPr>
        </p:nvSpPr>
        <p:spPr>
          <a:xfrm>
            <a:off x="0" y="1736725"/>
            <a:ext cx="8029575" cy="1044575"/>
          </a:xfrm>
        </p:spPr>
        <p:txBody>
          <a:bodyPr/>
          <a:lstStyle/>
          <a:p>
            <a:r>
              <a:rPr lang="es-CL" dirty="0" smtClean="0"/>
              <a:t>"</a:t>
            </a:r>
            <a:r>
              <a:rPr lang="es-CL" sz="2000" dirty="0" smtClean="0"/>
              <a:t>Años atrás leí su </a:t>
            </a:r>
            <a:r>
              <a:rPr lang="es-CL" sz="2000" dirty="0"/>
              <a:t>afiche y por esa </a:t>
            </a:r>
            <a:r>
              <a:rPr lang="es-CL" sz="2000" dirty="0" smtClean="0"/>
              <a:t>información, </a:t>
            </a:r>
            <a:r>
              <a:rPr lang="es-CL" sz="2000" dirty="0"/>
              <a:t>mi mamá tuvo mucho apoyo y </a:t>
            </a:r>
            <a:r>
              <a:rPr lang="es-CL" sz="2000" dirty="0" smtClean="0"/>
              <a:t>contención </a:t>
            </a:r>
            <a:r>
              <a:rPr lang="es-CL" sz="2000" dirty="0"/>
              <a:t>de </a:t>
            </a:r>
            <a:r>
              <a:rPr lang="es-CL" sz="2000" dirty="0" smtClean="0"/>
              <a:t>ustedes".                                                                   Caro </a:t>
            </a:r>
          </a:p>
          <a:p>
            <a:r>
              <a:rPr lang="es-CL" sz="2000" dirty="0" smtClean="0"/>
              <a:t> “Yo las adoro…llegue destruida y me acogieron con talleres y conocimientos y pude hacer más llevadera la enfermedad”                                                          Nelly</a:t>
            </a:r>
            <a:endParaRPr lang="es-CL" sz="2000" dirty="0"/>
          </a:p>
          <a:p>
            <a:r>
              <a:rPr lang="es-CL" sz="2000" dirty="0" smtClean="0"/>
              <a:t>“Me </a:t>
            </a:r>
            <a:r>
              <a:rPr lang="es-CL" sz="2000" dirty="0"/>
              <a:t>ha ayudado mucho, para entender mi situación, los procesos y los trámites que debemos realizar, todo esto en un ambiente muy amable y </a:t>
            </a:r>
            <a:r>
              <a:rPr lang="es-CL" sz="2000" dirty="0" smtClean="0"/>
              <a:t>acogedor”.                                                                                                             Roma</a:t>
            </a:r>
          </a:p>
          <a:p>
            <a:r>
              <a:rPr lang="es-CL" sz="2000" dirty="0" smtClean="0"/>
              <a:t>“Mi </a:t>
            </a:r>
            <a:r>
              <a:rPr lang="es-CL" sz="2000" dirty="0"/>
              <a:t>lugar favorito en este proceso vivido .. La corporación.. me sentí total y absolutamente </a:t>
            </a:r>
            <a:r>
              <a:rPr lang="es-CL" sz="2000" dirty="0" smtClean="0"/>
              <a:t>acogida, apoyada, comprendida</a:t>
            </a:r>
            <a:r>
              <a:rPr lang="es-CL" sz="2000" smtClean="0"/>
              <a:t>“                                  </a:t>
            </a:r>
            <a:r>
              <a:rPr lang="es-CL" sz="2000" dirty="0" smtClean="0"/>
              <a:t>Lucia</a:t>
            </a:r>
          </a:p>
          <a:p>
            <a:pPr marL="0" indent="0">
              <a:buNone/>
            </a:pPr>
            <a:endParaRPr lang="es-CL" sz="2000" dirty="0"/>
          </a:p>
          <a:p>
            <a:endParaRPr lang="es-CL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8491538" y="5732463"/>
            <a:ext cx="652462" cy="65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395536" y="908720"/>
            <a:ext cx="77048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US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Educar en la enfermedad y a</a:t>
            </a:r>
            <a:r>
              <a:rPr lang="es-ES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poyar </a:t>
            </a:r>
            <a:r>
              <a:rPr lang="es-E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emocionalmente a mujeres con cáncer de mama y sus familias;  educar a la comunidad sobre la importancia de la detección precoz de esta patología. </a:t>
            </a:r>
          </a:p>
          <a:p>
            <a:pPr algn="just"/>
            <a:r>
              <a:rPr lang="es-E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equipo de trabajo interdisciplinario estamos convencidos que entregar herramientas concretas a la paciente y su entorno cercano, contribuyen a un mejor enfrentamiento de </a:t>
            </a:r>
            <a:r>
              <a:rPr lang="es-ES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enfermedad</a:t>
            </a:r>
            <a:r>
              <a:rPr lang="es-US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s-ES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mejoran la calidad de vida durante </a:t>
            </a:r>
            <a:r>
              <a:rPr lang="es-ES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proceso</a:t>
            </a:r>
            <a:r>
              <a:rPr lang="es-US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tratamiento y fortalece la adhesión a los tratamientos.</a:t>
            </a:r>
            <a:endParaRPr lang="es-CL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50" name="Text Box 18"/>
          <p:cNvSpPr txBox="1">
            <a:spLocks noChangeArrowheads="1"/>
          </p:cNvSpPr>
          <p:nvPr/>
        </p:nvSpPr>
        <p:spPr bwMode="auto">
          <a:xfrm>
            <a:off x="395536" y="5655981"/>
            <a:ext cx="78759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US">
                <a:latin typeface="Arial" panose="020B0604020202020204" pitchFamily="34" charset="0"/>
                <a:cs typeface="Arial" panose="020B0604020202020204" pitchFamily="34" charset="0"/>
              </a:rPr>
              <a:t>Cada año</a:t>
            </a:r>
            <a:r>
              <a:rPr lang="es-CL">
                <a:latin typeface="Arial" panose="020B0604020202020204" pitchFamily="34" charset="0"/>
                <a:cs typeface="Arial" panose="020B0604020202020204" pitchFamily="34" charset="0"/>
              </a:rPr>
              <a:t> recibimos </a:t>
            </a:r>
            <a:r>
              <a:rPr lang="es-US">
                <a:latin typeface="Arial" panose="020B0604020202020204" pitchFamily="34" charset="0"/>
                <a:cs typeface="Arial" panose="020B0604020202020204" pitchFamily="34" charset="0"/>
              </a:rPr>
              <a:t>entre 25 y 35 pacientes</a:t>
            </a:r>
            <a:r>
              <a:rPr lang="es-CL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nuevas mensualmente</a:t>
            </a:r>
          </a:p>
          <a:p>
            <a:pPr algn="ctr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CL">
                <a:latin typeface="Arial" panose="020B0604020202020204" pitchFamily="34" charset="0"/>
                <a:cs typeface="Arial" panose="020B0604020202020204" pitchFamily="34" charset="0"/>
              </a:rPr>
              <a:t>se otorg</a:t>
            </a:r>
            <a:r>
              <a:rPr lang="es-US">
                <a:latin typeface="Arial" panose="020B0604020202020204" pitchFamily="34" charset="0"/>
                <a:cs typeface="Arial" panose="020B0604020202020204" pitchFamily="34" charset="0"/>
              </a:rPr>
              <a:t>an alrededor de 4.000 </a:t>
            </a:r>
            <a:r>
              <a:rPr lang="es-CL">
                <a:latin typeface="Arial" panose="020B0604020202020204" pitchFamily="34" charset="0"/>
                <a:cs typeface="Arial" panose="020B0604020202020204" pitchFamily="34" charset="0"/>
              </a:rPr>
              <a:t>atenciones </a:t>
            </a:r>
            <a:r>
              <a:rPr lang="es-CL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gratuitas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 para ellas y sus familias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95536" y="188640"/>
            <a:ext cx="77048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8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 Misión</a:t>
            </a:r>
          </a:p>
        </p:txBody>
      </p:sp>
      <p:pic>
        <p:nvPicPr>
          <p:cNvPr id="13" name="12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203933"/>
            <a:ext cx="3456384" cy="2229117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644" y="5805264"/>
            <a:ext cx="696993" cy="68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4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  <p:bldP spid="4405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486308" y="404664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32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Corporación Cáncer de Mama</a:t>
            </a:r>
          </a:p>
          <a:p>
            <a:pPr algn="ctr"/>
            <a:r>
              <a:rPr lang="es-CL" sz="320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“Yo Mujer”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23528" y="1628800"/>
            <a:ext cx="3102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kern="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Quiénes somos?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23528" y="22768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>
                <a:latin typeface="Arial" panose="020B0604020202020204" pitchFamily="34" charset="0"/>
                <a:cs typeface="Arial" panose="020B0604020202020204" pitchFamily="34" charset="0"/>
              </a:rPr>
              <a:t>Organizqación</a:t>
            </a:r>
            <a:r>
              <a:rPr lang="es-CL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sin fines de lucro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23528" y="2673046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kern="0" dirty="0">
                <a:latin typeface="Arial" panose="020B0604020202020204" pitchFamily="34" charset="0"/>
                <a:cs typeface="Arial" panose="020B0604020202020204" pitchFamily="34" charset="0"/>
              </a:rPr>
              <a:t>Profesionales de la salud especializados en Oncología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323528" y="3150260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kern="0" dirty="0">
                <a:latin typeface="Arial" panose="020B0604020202020204" pitchFamily="34" charset="0"/>
                <a:cs typeface="Arial" panose="020B0604020202020204" pitchFamily="34" charset="0"/>
              </a:rPr>
              <a:t>Entregamos Atención gratuita a pacientes y familia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323527" y="3789040"/>
            <a:ext cx="387798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600" kern="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Reconocimiento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23528" y="4437112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Ministerio de Salud</a:t>
            </a:r>
          </a:p>
          <a:p>
            <a:r>
              <a:rPr lang="es-CL" dirty="0"/>
              <a:t>Ministerio de Desarrollo Social</a:t>
            </a:r>
          </a:p>
          <a:p>
            <a:r>
              <a:rPr lang="es-CL" dirty="0"/>
              <a:t>Ministerio de Hacienda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323528" y="4869160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i="1" dirty="0"/>
          </a:p>
          <a:p>
            <a:endParaRPr lang="es-CL" dirty="0"/>
          </a:p>
          <a:p>
            <a:r>
              <a:rPr lang="es-US">
                <a:latin typeface="Arial" panose="020B0604020202020204" pitchFamily="34" charset="0"/>
                <a:cs typeface="Arial" panose="020B0604020202020204" pitchFamily="34" charset="0"/>
              </a:rPr>
              <a:t>Asociación Chilena</a:t>
            </a:r>
            <a:r>
              <a:rPr lang="es-CL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de Psicooncología</a:t>
            </a:r>
          </a:p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Sociedad Chilena de Cancerología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323527" y="5980058"/>
            <a:ext cx="39411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Sociedad Chilena </a:t>
            </a:r>
            <a:r>
              <a:rPr lang="es-CL">
                <a:latin typeface="Arial" panose="020B0604020202020204" pitchFamily="34" charset="0"/>
                <a:cs typeface="Arial" panose="020B0604020202020204" pitchFamily="34" charset="0"/>
              </a:rPr>
              <a:t>de Mastología</a:t>
            </a:r>
            <a:endParaRPr lang="es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US">
                <a:latin typeface="Arial" panose="020B0604020202020204" pitchFamily="34" charset="0"/>
                <a:cs typeface="Arial" panose="020B0604020202020204" pitchFamily="34" charset="0"/>
              </a:rPr>
              <a:t>Sociedad Chilena de Oncología Médica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13599"/>
            <a:ext cx="723205" cy="71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71450"/>
            <a:ext cx="9144000" cy="1314450"/>
          </a:xfrm>
        </p:spPr>
        <p:txBody>
          <a:bodyPr/>
          <a:lstStyle/>
          <a:p>
            <a:pPr eaLnBrk="1" hangingPunct="1">
              <a:defRPr/>
            </a:pPr>
            <a:r>
              <a:rPr lang="es-CL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Cáncer de Mama</a:t>
            </a:r>
          </a:p>
        </p:txBody>
      </p:sp>
      <p:pic>
        <p:nvPicPr>
          <p:cNvPr id="23556" name="Picture 4" descr="Imagen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17862" y="909721"/>
            <a:ext cx="3887788" cy="3386138"/>
          </a:xfrm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79512" y="4509120"/>
            <a:ext cx="89644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s-ES" sz="2400" b="1" dirty="0">
                <a:latin typeface="+mn-lt"/>
                <a:ea typeface="Tahoma" pitchFamily="34" charset="0"/>
                <a:cs typeface="Tahoma" pitchFamily="34" charset="0"/>
              </a:rPr>
              <a:t>En Chile, cada año:</a:t>
            </a:r>
          </a:p>
          <a:p>
            <a:pPr algn="ctr" eaLnBrk="0" hangingPunct="0"/>
            <a:r>
              <a:rPr lang="es-ES" sz="2400" b="1" dirty="0">
                <a:solidFill>
                  <a:srgbClr val="FF33CC"/>
                </a:solidFill>
                <a:latin typeface="+mn-lt"/>
                <a:ea typeface="Tahoma" pitchFamily="34" charset="0"/>
                <a:cs typeface="Tahoma" pitchFamily="34" charset="0"/>
              </a:rPr>
              <a:t>5.</a:t>
            </a:r>
            <a:r>
              <a:rPr lang="es-US" sz="2400" b="1" dirty="0">
                <a:solidFill>
                  <a:srgbClr val="FF33CC"/>
                </a:solidFill>
                <a:latin typeface="+mn-lt"/>
                <a:ea typeface="Tahoma" pitchFamily="34" charset="0"/>
                <a:cs typeface="Tahoma" pitchFamily="34" charset="0"/>
              </a:rPr>
              <a:t>390</a:t>
            </a:r>
            <a:r>
              <a:rPr lang="es-ES" sz="2400" b="1" dirty="0">
                <a:solidFill>
                  <a:srgbClr val="FF33CC"/>
                </a:solidFill>
                <a:latin typeface="+mn-lt"/>
                <a:ea typeface="Tahoma" pitchFamily="34" charset="0"/>
                <a:cs typeface="Tahoma" pitchFamily="34" charset="0"/>
              </a:rPr>
              <a:t> nuevos casos </a:t>
            </a:r>
            <a:r>
              <a:rPr lang="es-ES" sz="2400" b="1" dirty="0">
                <a:latin typeface="+mn-lt"/>
                <a:ea typeface="Tahoma" pitchFamily="34" charset="0"/>
                <a:cs typeface="Tahoma" pitchFamily="34" charset="0"/>
              </a:rPr>
              <a:t>de cáncer de mama, 9 mujeres al día</a:t>
            </a:r>
          </a:p>
          <a:p>
            <a:pPr algn="ctr" eaLnBrk="0" hangingPunct="0"/>
            <a:r>
              <a:rPr lang="es-ES" sz="2400" b="1" dirty="0">
                <a:solidFill>
                  <a:srgbClr val="FF33CC"/>
                </a:solidFill>
                <a:latin typeface="+mn-lt"/>
                <a:ea typeface="Tahoma" pitchFamily="34" charset="0"/>
                <a:cs typeface="Tahoma" pitchFamily="34" charset="0"/>
              </a:rPr>
              <a:t>1.</a:t>
            </a:r>
            <a:r>
              <a:rPr lang="es-US" sz="2400" b="1" dirty="0">
                <a:solidFill>
                  <a:srgbClr val="FF33CC"/>
                </a:solidFill>
                <a:latin typeface="+mn-lt"/>
                <a:ea typeface="Tahoma" pitchFamily="34" charset="0"/>
                <a:cs typeface="Tahoma" pitchFamily="34" charset="0"/>
              </a:rPr>
              <a:t>688</a:t>
            </a:r>
            <a:r>
              <a:rPr lang="es-ES" sz="2400" b="1" dirty="0">
                <a:solidFill>
                  <a:srgbClr val="FF33CC"/>
                </a:solidFill>
                <a:latin typeface="+mn-lt"/>
                <a:ea typeface="Tahoma" pitchFamily="34" charset="0"/>
                <a:cs typeface="Tahoma" pitchFamily="34" charset="0"/>
              </a:rPr>
              <a:t> mujeres mueren </a:t>
            </a:r>
            <a:r>
              <a:rPr lang="es-ES" sz="2400" b="1" dirty="0">
                <a:latin typeface="+mn-lt"/>
                <a:ea typeface="Tahoma" pitchFamily="34" charset="0"/>
                <a:cs typeface="Tahoma" pitchFamily="34" charset="0"/>
              </a:rPr>
              <a:t>en este mismo período, 3 mujeres al día</a:t>
            </a:r>
          </a:p>
          <a:p>
            <a:pPr algn="ctr" eaLnBrk="0" hangingPunct="0"/>
            <a:r>
              <a:rPr lang="es-ES" sz="2400" b="1" dirty="0">
                <a:latin typeface="+mn-lt"/>
                <a:ea typeface="Tahoma" pitchFamily="34" charset="0"/>
                <a:cs typeface="Tahoma" pitchFamily="34" charset="0"/>
              </a:rPr>
              <a:t>Hoy es la</a:t>
            </a:r>
            <a:r>
              <a:rPr lang="es-ES" sz="2400" b="1" dirty="0">
                <a:solidFill>
                  <a:schemeClr val="bg2"/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es-ES" sz="2400" b="1" dirty="0">
                <a:solidFill>
                  <a:srgbClr val="FF33CC"/>
                </a:solidFill>
                <a:latin typeface="+mn-lt"/>
                <a:ea typeface="Tahoma" pitchFamily="34" charset="0"/>
                <a:cs typeface="Tahoma" pitchFamily="34" charset="0"/>
              </a:rPr>
              <a:t>primera causa de muerte por cáncer</a:t>
            </a:r>
          </a:p>
          <a:p>
            <a:pPr algn="ctr" eaLnBrk="0" hangingPunct="0"/>
            <a:r>
              <a:rPr lang="es-ES" sz="2400" b="1" dirty="0">
                <a:latin typeface="+mn-lt"/>
                <a:ea typeface="Tahoma" pitchFamily="34" charset="0"/>
                <a:cs typeface="Tahoma" pitchFamily="34" charset="0"/>
              </a:rPr>
              <a:t> en las mujeres chilenas.</a:t>
            </a:r>
            <a:endParaRPr lang="es-CL" sz="2400" b="1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180975" y="2349500"/>
            <a:ext cx="73025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S_tradnl" sz="2800" b="1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74898"/>
            <a:ext cx="795213" cy="7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4654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Imag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92150"/>
            <a:ext cx="6985000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Imag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3851920" y="1700808"/>
            <a:ext cx="396036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L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Cambiamos el mensaje </a:t>
            </a:r>
          </a:p>
          <a:p>
            <a:pPr algn="ctr">
              <a:defRPr/>
            </a:pPr>
            <a:r>
              <a:rPr lang="es-CL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de la “lucha contra el cáncer”</a:t>
            </a:r>
          </a:p>
          <a:p>
            <a:pPr algn="ctr">
              <a:defRPr/>
            </a:pPr>
            <a:r>
              <a:rPr lang="es-CL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por un </a:t>
            </a:r>
            <a:r>
              <a:rPr lang="es-CL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enfrentamiento activo </a:t>
            </a:r>
          </a:p>
          <a:p>
            <a:pPr algn="ctr">
              <a:defRPr/>
            </a:pPr>
            <a:r>
              <a:rPr lang="es-CL" sz="2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y responsable</a:t>
            </a:r>
            <a:r>
              <a:rPr lang="es-CL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de la enfermedad</a:t>
            </a:r>
          </a:p>
        </p:txBody>
      </p:sp>
      <p:pic>
        <p:nvPicPr>
          <p:cNvPr id="2" name="Picture 3" descr="\\SECRETARIA\Users\Public\Servidor\A. SECRETARÏA\Varios\LOGO\Logo sin fon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286388"/>
            <a:ext cx="1459400" cy="1445908"/>
          </a:xfrm>
          <a:prstGeom prst="rect">
            <a:avLst/>
          </a:prstGeom>
          <a:noFill/>
        </p:spPr>
      </p:pic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13889">
            <a:off x="1418720" y="1696554"/>
            <a:ext cx="2523880" cy="3427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2092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Imag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41">
            <a:off x="1513371" y="1937905"/>
            <a:ext cx="2651384" cy="2699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140200" y="1773238"/>
            <a:ext cx="4014788" cy="355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CL" sz="2800" b="1" dirty="0">
                <a:latin typeface="+mn-lt"/>
              </a:rPr>
              <a:t>No podemos </a:t>
            </a:r>
          </a:p>
          <a:p>
            <a:pPr algn="ctr">
              <a:spcBef>
                <a:spcPct val="20000"/>
              </a:spcBef>
            </a:pPr>
            <a:r>
              <a:rPr lang="es-CL" sz="2800" b="1" dirty="0">
                <a:latin typeface="+mn-lt"/>
              </a:rPr>
              <a:t>prevenir…</a:t>
            </a:r>
          </a:p>
          <a:p>
            <a:pPr algn="ctr">
              <a:spcBef>
                <a:spcPct val="20000"/>
              </a:spcBef>
            </a:pPr>
            <a:r>
              <a:rPr lang="es-CL" sz="2800" b="1" dirty="0">
                <a:latin typeface="+mn-lt"/>
              </a:rPr>
              <a:t>Pero si podemos </a:t>
            </a:r>
          </a:p>
          <a:p>
            <a:pPr algn="ctr">
              <a:spcBef>
                <a:spcPct val="20000"/>
              </a:spcBef>
            </a:pPr>
            <a:r>
              <a:rPr lang="es-CL" sz="2800" b="1" dirty="0">
                <a:solidFill>
                  <a:srgbClr val="E10B67"/>
                </a:solidFill>
                <a:latin typeface="+mn-lt"/>
              </a:rPr>
              <a:t>DETECTAR</a:t>
            </a:r>
          </a:p>
          <a:p>
            <a:pPr algn="ctr">
              <a:spcBef>
                <a:spcPct val="20000"/>
              </a:spcBef>
            </a:pPr>
            <a:r>
              <a:rPr lang="es-CL" sz="2800" b="1" dirty="0">
                <a:solidFill>
                  <a:srgbClr val="E10B67"/>
                </a:solidFill>
                <a:latin typeface="+mn-lt"/>
              </a:rPr>
              <a:t>PRECOZMENTE!</a:t>
            </a:r>
          </a:p>
          <a:p>
            <a:pPr algn="ctr">
              <a:spcBef>
                <a:spcPct val="20000"/>
              </a:spcBef>
            </a:pPr>
            <a:endParaRPr lang="es-CL" sz="2800" b="1" dirty="0">
              <a:solidFill>
                <a:srgbClr val="E10B67"/>
              </a:solidFill>
              <a:latin typeface="Effra Heavy"/>
            </a:endParaRPr>
          </a:p>
          <a:p>
            <a:pPr algn="ctr">
              <a:spcBef>
                <a:spcPct val="20000"/>
              </a:spcBef>
              <a:buFontTx/>
              <a:buChar char="•"/>
            </a:pPr>
            <a:endParaRPr lang="es-CL" sz="2400" b="1" dirty="0">
              <a:latin typeface="Effra Heavy"/>
            </a:endParaRPr>
          </a:p>
        </p:txBody>
      </p:sp>
      <p:sp>
        <p:nvSpPr>
          <p:cNvPr id="10246" name="AutoShape 6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0247" name="AutoShape 7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0248" name="AutoShape 8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CL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827088" y="5732463"/>
            <a:ext cx="55963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s-CL" sz="2800" b="1" dirty="0">
                <a:solidFill>
                  <a:srgbClr val="E10B67"/>
                </a:solidFill>
                <a:latin typeface="+mn-lt"/>
              </a:rPr>
              <a:t>Alentemos el diagnóstico temprano!</a:t>
            </a:r>
          </a:p>
        </p:txBody>
      </p:sp>
      <p:pic>
        <p:nvPicPr>
          <p:cNvPr id="13" name="Picture 3" descr="\\SECRETARIA\Users\Public\Servidor\A. SECRETARÏA\Varios\LOGO\Logo sin fond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357826"/>
            <a:ext cx="1369963" cy="1357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023298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200173282-00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9293" b="527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7891" name="Text Box 7"/>
          <p:cNvSpPr txBox="1">
            <a:spLocks noChangeArrowheads="1"/>
          </p:cNvSpPr>
          <p:nvPr/>
        </p:nvSpPr>
        <p:spPr bwMode="auto">
          <a:xfrm>
            <a:off x="0" y="692696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CL" sz="2800" b="1" dirty="0">
                <a:solidFill>
                  <a:srgbClr val="EC0076"/>
                </a:solidFill>
                <a:latin typeface="+mj-lt"/>
                <a:ea typeface="MS PGothic" pitchFamily="34" charset="-128"/>
              </a:rPr>
              <a:t>Si hubiese detección precoz,</a:t>
            </a:r>
          </a:p>
          <a:p>
            <a:pPr algn="ctr" eaLnBrk="0" hangingPunct="0"/>
            <a:r>
              <a:rPr lang="es-CL" sz="2800" b="1" dirty="0">
                <a:solidFill>
                  <a:srgbClr val="EC0076"/>
                </a:solidFill>
                <a:latin typeface="+mj-lt"/>
                <a:ea typeface="MS PGothic" pitchFamily="34" charset="-128"/>
              </a:rPr>
              <a:t>un tercio de las mujeres que hoy mueren no morirían</a:t>
            </a:r>
          </a:p>
        </p:txBody>
      </p:sp>
      <p:sp>
        <p:nvSpPr>
          <p:cNvPr id="37893" name="Rectangle 11"/>
          <p:cNvSpPr>
            <a:spLocks noChangeArrowheads="1"/>
          </p:cNvSpPr>
          <p:nvPr/>
        </p:nvSpPr>
        <p:spPr bwMode="auto">
          <a:xfrm>
            <a:off x="833438" y="5715000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CL" sz="2800" b="1" dirty="0">
                <a:solidFill>
                  <a:srgbClr val="EC0076"/>
                </a:solidFill>
                <a:latin typeface="+mj-lt"/>
                <a:ea typeface="MS PGothic" pitchFamily="34" charset="-128"/>
              </a:rPr>
              <a:t>¡Necesitamos de todos!</a:t>
            </a:r>
            <a:br>
              <a:rPr lang="es-CL" sz="2800" b="1" dirty="0">
                <a:solidFill>
                  <a:srgbClr val="EC0076"/>
                </a:solidFill>
                <a:latin typeface="+mj-lt"/>
                <a:ea typeface="MS PGothic" pitchFamily="34" charset="-128"/>
              </a:rPr>
            </a:br>
            <a:endParaRPr lang="es-CL" sz="2800" b="1" dirty="0">
              <a:solidFill>
                <a:srgbClr val="EC0076"/>
              </a:solidFill>
              <a:latin typeface="+mj-lt"/>
              <a:ea typeface="MS PGothic" pitchFamily="34" charset="-128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794" y="5517232"/>
            <a:ext cx="87153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7198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3491" y="476672"/>
            <a:ext cx="7158869" cy="576064"/>
          </a:xfrm>
        </p:spPr>
        <p:txBody>
          <a:bodyPr/>
          <a:lstStyle/>
          <a:p>
            <a:r>
              <a:rPr lang="es-CL" dirty="0">
                <a:solidFill>
                  <a:srgbClr val="FF33CC"/>
                </a:solidFill>
              </a:rPr>
              <a:t>Talleres Online en tiempos de Pandemia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>
          <a:xfrm>
            <a:off x="179512" y="1556792"/>
            <a:ext cx="5328592" cy="4464496"/>
          </a:xfrm>
        </p:spPr>
        <p:txBody>
          <a:bodyPr/>
          <a:lstStyle/>
          <a:p>
            <a:r>
              <a:rPr lang="es-CL" dirty="0"/>
              <a:t>-Taller de apoyo Emocional por </a:t>
            </a:r>
            <a:r>
              <a:rPr lang="es-CL" dirty="0" smtClean="0"/>
              <a:t>Zoom</a:t>
            </a:r>
          </a:p>
          <a:p>
            <a:endParaRPr lang="es-CL" dirty="0" smtClean="0"/>
          </a:p>
          <a:p>
            <a:endParaRPr lang="es-ES" dirty="0"/>
          </a:p>
          <a:p>
            <a:endParaRPr lang="es-CL" dirty="0"/>
          </a:p>
          <a:p>
            <a:r>
              <a:rPr lang="es-CL" dirty="0"/>
              <a:t>-Taller de Tratamientos Oncológicos, online de </a:t>
            </a:r>
            <a:r>
              <a:rPr lang="es-CL" dirty="0" smtClean="0"/>
              <a:t>Facebook</a:t>
            </a:r>
          </a:p>
          <a:p>
            <a:endParaRPr lang="es-CL" dirty="0" smtClean="0"/>
          </a:p>
          <a:p>
            <a:endParaRPr lang="es-ES" dirty="0"/>
          </a:p>
          <a:p>
            <a:endParaRPr lang="es-CL" dirty="0"/>
          </a:p>
          <a:p>
            <a:r>
              <a:rPr lang="es-CL" dirty="0"/>
              <a:t>-Taller de Nutrición, online de </a:t>
            </a:r>
            <a:r>
              <a:rPr lang="es-CL" dirty="0" smtClean="0"/>
              <a:t>Facebook</a:t>
            </a:r>
          </a:p>
          <a:p>
            <a:endParaRPr lang="es-CL" dirty="0" smtClean="0"/>
          </a:p>
          <a:p>
            <a:endParaRPr lang="es-ES" dirty="0"/>
          </a:p>
          <a:p>
            <a:endParaRPr lang="es-CL" dirty="0"/>
          </a:p>
          <a:p>
            <a:r>
              <a:rPr lang="es-CL" dirty="0"/>
              <a:t>-Taller de Yoga, online de Facebook</a:t>
            </a:r>
          </a:p>
          <a:p>
            <a:r>
              <a:rPr lang="es-CL" dirty="0" smtClean="0"/>
              <a:t> </a:t>
            </a:r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282" y="2153213"/>
            <a:ext cx="1768156" cy="177281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082258"/>
            <a:ext cx="1851243" cy="185124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186" y="5106058"/>
            <a:ext cx="2664296" cy="14986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83292"/>
            <a:ext cx="1860475" cy="18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88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3491" y="476672"/>
            <a:ext cx="7158869" cy="576064"/>
          </a:xfrm>
        </p:spPr>
        <p:txBody>
          <a:bodyPr/>
          <a:lstStyle/>
          <a:p>
            <a:r>
              <a:rPr lang="es-CL" dirty="0">
                <a:solidFill>
                  <a:srgbClr val="FF33CC"/>
                </a:solidFill>
              </a:rPr>
              <a:t>Talleres Online en tiempos de Pandemia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36673"/>
            <a:ext cx="2160240" cy="1810924"/>
          </a:xfrm>
        </p:spPr>
      </p:pic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>
          <a:xfrm>
            <a:off x="629840" y="1556792"/>
            <a:ext cx="4878264" cy="4312196"/>
          </a:xfrm>
        </p:spPr>
        <p:txBody>
          <a:bodyPr/>
          <a:lstStyle/>
          <a:p>
            <a:r>
              <a:rPr lang="es-CL" dirty="0" smtClean="0"/>
              <a:t>-Terapia </a:t>
            </a:r>
            <a:r>
              <a:rPr lang="es-CL" dirty="0"/>
              <a:t>Individual con Psicóloga, llamada telefónica y/o video </a:t>
            </a:r>
            <a:r>
              <a:rPr lang="es-CL" dirty="0" smtClean="0"/>
              <a:t>llamada</a:t>
            </a:r>
          </a:p>
          <a:p>
            <a:endParaRPr lang="es-ES" dirty="0"/>
          </a:p>
          <a:p>
            <a:endParaRPr lang="es-CL" dirty="0"/>
          </a:p>
          <a:p>
            <a:r>
              <a:rPr lang="es-CL" dirty="0"/>
              <a:t>-Taller de Cuidados del Brazo por </a:t>
            </a:r>
            <a:r>
              <a:rPr lang="es-CL" dirty="0" smtClean="0"/>
              <a:t>Zoom</a:t>
            </a:r>
          </a:p>
          <a:p>
            <a:endParaRPr lang="es-CL" dirty="0" smtClean="0"/>
          </a:p>
          <a:p>
            <a:endParaRPr lang="es-ES" dirty="0"/>
          </a:p>
          <a:p>
            <a:endParaRPr lang="es-CL" dirty="0"/>
          </a:p>
          <a:p>
            <a:r>
              <a:rPr lang="es-CL" dirty="0"/>
              <a:t>-Taller de Preguntas al Oncólogo, online de </a:t>
            </a:r>
            <a:r>
              <a:rPr lang="es-CL" dirty="0" smtClean="0"/>
              <a:t>Facebook</a:t>
            </a:r>
          </a:p>
          <a:p>
            <a:endParaRPr lang="es-ES" dirty="0"/>
          </a:p>
          <a:p>
            <a:endParaRPr lang="es-ES" dirty="0" smtClean="0"/>
          </a:p>
          <a:p>
            <a:endParaRPr lang="es-CL" dirty="0"/>
          </a:p>
          <a:p>
            <a:r>
              <a:rPr lang="es-CL" dirty="0"/>
              <a:t>-Taller de Asesoría Estética, online de Facebook</a:t>
            </a:r>
          </a:p>
          <a:p>
            <a:r>
              <a:rPr lang="es-CL" dirty="0" smtClean="0"/>
              <a:t> </a:t>
            </a:r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14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861" y="3501008"/>
            <a:ext cx="2086739" cy="178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0663" y="4831533"/>
            <a:ext cx="1761349" cy="176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Marcador de contenido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2319" y="1075567"/>
            <a:ext cx="1940081" cy="192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0001885"/>
      </p:ext>
    </p:extLst>
  </p:cSld>
  <p:clrMapOvr>
    <a:masterClrMapping/>
  </p:clrMapOvr>
</p:sld>
</file>

<file path=ppt/theme/theme1.xml><?xml version="1.0" encoding="utf-8"?>
<a:theme xmlns:a="http://schemas.openxmlformats.org/drawingml/2006/main" name="yomujer">
  <a:themeElements>
    <a:clrScheme name="Violeta rojo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2093</TotalTime>
  <Words>666</Words>
  <Application>Microsoft Office PowerPoint</Application>
  <PresentationFormat>Presentación en pantalla (4:3)</PresentationFormat>
  <Paragraphs>140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MS PGothic</vt:lpstr>
      <vt:lpstr>MS PGothic</vt:lpstr>
      <vt:lpstr>Arial</vt:lpstr>
      <vt:lpstr>Calibri</vt:lpstr>
      <vt:lpstr>Calibri Light</vt:lpstr>
      <vt:lpstr>Effra Heavy</vt:lpstr>
      <vt:lpstr>Tahoma</vt:lpstr>
      <vt:lpstr>yomujer</vt:lpstr>
      <vt:lpstr>Presentación de PowerPoint</vt:lpstr>
      <vt:lpstr>Presentación de PowerPoint</vt:lpstr>
      <vt:lpstr>Presentación de PowerPoint</vt:lpstr>
      <vt:lpstr>Cáncer de Mama</vt:lpstr>
      <vt:lpstr>Presentación de PowerPoint</vt:lpstr>
      <vt:lpstr>Presentación de PowerPoint</vt:lpstr>
      <vt:lpstr>Presentación de PowerPoint</vt:lpstr>
      <vt:lpstr>Talleres Online en tiempos de Pandemia</vt:lpstr>
      <vt:lpstr>Talleres Online en tiempos de Pandemia</vt:lpstr>
      <vt:lpstr>Talleres Online en tiempos de Pandemia</vt:lpstr>
      <vt:lpstr> Talleres y Charlas en Corporación </vt:lpstr>
      <vt:lpstr>Presentación de PowerPoint</vt:lpstr>
      <vt:lpstr>Presentación de PowerPoint</vt:lpstr>
      <vt:lpstr>Material de Apoyo</vt:lpstr>
      <vt:lpstr>Presentación de PowerPoint</vt:lpstr>
      <vt:lpstr>Cita de Pacientes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Profesionales “Corporación Yo Mujer”</dc:title>
  <dc:creator>Danita</dc:creator>
  <cp:lastModifiedBy>Evelyn Vargas</cp:lastModifiedBy>
  <cp:revision>58</cp:revision>
  <dcterms:created xsi:type="dcterms:W3CDTF">2010-07-12T22:38:08Z</dcterms:created>
  <dcterms:modified xsi:type="dcterms:W3CDTF">2021-06-15T02:56:10Z</dcterms:modified>
</cp:coreProperties>
</file>